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56" r:id="rId2"/>
    <p:sldId id="257" r:id="rId3"/>
    <p:sldId id="259" r:id="rId4"/>
    <p:sldId id="261" r:id="rId5"/>
    <p:sldId id="262" r:id="rId6"/>
    <p:sldId id="268" r:id="rId7"/>
    <p:sldId id="267" r:id="rId8"/>
    <p:sldId id="264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00" d="100"/>
          <a:sy n="100" d="100"/>
        </p:scale>
        <p:origin x="-168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handoutMaster" Target="handoutMasters/handoutMaster1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8B24A9-EE7F-43FB-A0BF-F999F0AC34F6}" type="datetimeFigureOut">
              <a:rPr lang="en-US" smtClean="0"/>
              <a:t>27/08/11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FDF42-1B05-436F-BE8F-FB44C66800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4793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</a:pPr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 anchorCtr="0">
            <a:normAutofit/>
          </a:bodyPr>
          <a:lstStyle>
            <a:lvl1pPr>
              <a:defRPr sz="2400"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t" anchorCtr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AU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vert="horz" lIns="1188720" tIns="45720" rIns="274320" bIns="45720" rtlCol="0" anchor="b" anchorCtr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91440" rIns="274320" bIns="91440" rtlCol="0" anchor="ctr" anchorCtr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120588" y="188259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212028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5238974" y="2904565"/>
            <a:ext cx="338328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92608" tIns="274320" rIns="274320" bIns="274320" rtlCol="0" anchor="t" anchorCtr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580094" y="188259"/>
            <a:ext cx="2133600" cy="365125"/>
          </a:xfrm>
        </p:spPr>
        <p:txBody>
          <a:bodyPr/>
          <a:lstStyle/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123856"/>
            <a:ext cx="8913813" cy="914400"/>
          </a:xfrm>
          <a:prstGeom prst="rect">
            <a:avLst/>
          </a:prstGeom>
          <a:solidFill>
            <a:schemeClr val="tx2"/>
          </a:solidFill>
        </p:spPr>
        <p:txBody>
          <a:bodyPr vert="horz" lIns="1188720" tIns="45720" rIns="27432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4424" y="2595562"/>
            <a:ext cx="7610476" cy="36707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094" y="188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0FAA508-F0CD-46EA-95FB-26B559A0B5D9}" type="datetimeFigureOut">
              <a:rPr lang="en-US" smtClean="0"/>
              <a:pPr/>
              <a:t>27/08/11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588" y="188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894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4A822907-8A9D-4F6B-98F6-913902AD56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88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120"/>
            <a:ext cx="7999413" cy="18288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txStyles>
    <p:titleStyle>
      <a:lvl1pPr marL="0" indent="0" algn="l" defTabSz="914400" rtl="0" eaLnBrk="1" latinLnBrk="0" hangingPunct="1">
        <a:spcBef>
          <a:spcPct val="0"/>
        </a:spcBef>
        <a:buNone/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Font typeface="Wingdings 2" pitchFamily="18" charset="2"/>
        <a:buChar char="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Font typeface="Wingdings 2" pitchFamily="18" charset="2"/>
        <a:buChar char="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11legal.wikispaces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youtube.com/watch?v=FvyRE-341wU&amp;feature=related" TargetMode="External"/><Relationship Id="rId3" Type="http://schemas.openxmlformats.org/officeDocument/2006/relationships/hyperlink" Target="http://www.youtube.com/watch?v=vQhTVe7ly6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459543"/>
            <a:ext cx="8915400" cy="877824"/>
          </a:xfrm>
        </p:spPr>
        <p:txBody>
          <a:bodyPr>
            <a:normAutofit/>
          </a:bodyPr>
          <a:lstStyle/>
          <a:p>
            <a:r>
              <a:rPr lang="en-US" sz="4400" dirty="0" smtClean="0"/>
              <a:t>Legislation continued…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368730"/>
            <a:ext cx="8001000" cy="3823447"/>
          </a:xfrm>
        </p:spPr>
        <p:txBody>
          <a:bodyPr/>
          <a:lstStyle/>
          <a:p>
            <a:r>
              <a:rPr lang="en-US" dirty="0" smtClean="0"/>
              <a:t>Year 11 legal studies</a:t>
            </a:r>
          </a:p>
          <a:p>
            <a:endParaRPr lang="en-US" dirty="0"/>
          </a:p>
          <a:p>
            <a:r>
              <a:rPr lang="en-US" dirty="0" smtClean="0"/>
              <a:t>Monday 29 August 2011</a:t>
            </a:r>
            <a:endParaRPr lang="en-US" dirty="0"/>
          </a:p>
        </p:txBody>
      </p:sp>
      <p:pic>
        <p:nvPicPr>
          <p:cNvPr id="4" name="Picture 3" descr="913895-comanchero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664" y="1337367"/>
            <a:ext cx="4013200" cy="534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92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Our OMCG wiki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hlinkClick r:id="rId2"/>
              </a:rPr>
              <a:t>http://</a:t>
            </a:r>
            <a:r>
              <a:rPr lang="en-US" sz="3200" dirty="0" smtClean="0">
                <a:hlinkClick r:id="rId2"/>
              </a:rPr>
              <a:t>11legal.wikispaces.com</a:t>
            </a:r>
            <a:endParaRPr lang="en-US" sz="3200" dirty="0" smtClean="0"/>
          </a:p>
          <a:p>
            <a:endParaRPr lang="en-US" sz="3200" dirty="0"/>
          </a:p>
          <a:p>
            <a:r>
              <a:rPr lang="en-US" sz="3200" dirty="0" smtClean="0"/>
              <a:t> All lessons, resources, articles, handouts are saved here.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588542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lesson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 Legislative responses: a look at state legislation.</a:t>
            </a:r>
          </a:p>
          <a:p>
            <a:r>
              <a:rPr lang="en-US" sz="3200" dirty="0"/>
              <a:t> </a:t>
            </a:r>
            <a:r>
              <a:rPr lang="en-US" sz="3200" dirty="0" smtClean="0"/>
              <a:t>Next: Federal responses, non-legal responses, evaluations.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22546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92881"/>
            <a:ext cx="8913813" cy="914400"/>
          </a:xfrm>
        </p:spPr>
        <p:txBody>
          <a:bodyPr/>
          <a:lstStyle/>
          <a:p>
            <a:r>
              <a:rPr lang="en-US" dirty="0" smtClean="0"/>
              <a:t>NSW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1270" y="1235598"/>
            <a:ext cx="8223630" cy="5422904"/>
          </a:xfrm>
        </p:spPr>
        <p:txBody>
          <a:bodyPr>
            <a:noAutofit/>
          </a:bodyPr>
          <a:lstStyle/>
          <a:p>
            <a:r>
              <a:rPr lang="en-US" sz="2600" b="1" i="1" dirty="0"/>
              <a:t>Crimes (Criminal </a:t>
            </a:r>
            <a:r>
              <a:rPr lang="en-US" sz="2600" b="1" i="1" dirty="0" err="1"/>
              <a:t>Organisations</a:t>
            </a:r>
            <a:r>
              <a:rPr lang="en-US" sz="2600" b="1" i="1" dirty="0"/>
              <a:t> Control) Act </a:t>
            </a:r>
            <a:r>
              <a:rPr lang="en-US" sz="2600" b="1" i="1" dirty="0" smtClean="0"/>
              <a:t>2009</a:t>
            </a:r>
          </a:p>
          <a:p>
            <a:r>
              <a:rPr lang="en-US" sz="2600" dirty="0" smtClean="0"/>
              <a:t>S </a:t>
            </a:r>
            <a:r>
              <a:rPr lang="en-US" sz="2600" dirty="0"/>
              <a:t>6: Commissioner of Police may seek a declaration that an OMCG is a </a:t>
            </a:r>
            <a:r>
              <a:rPr lang="en-US" sz="2600" b="1" dirty="0"/>
              <a:t>declared criminal </a:t>
            </a:r>
            <a:r>
              <a:rPr lang="en-US" sz="2600" b="1" dirty="0" err="1"/>
              <a:t>organisation</a:t>
            </a:r>
            <a:r>
              <a:rPr lang="en-US" sz="2600" dirty="0"/>
              <a:t>.</a:t>
            </a:r>
            <a:endParaRPr lang="en-AU" sz="2600" dirty="0"/>
          </a:p>
          <a:p>
            <a:r>
              <a:rPr lang="en-US" sz="2600" dirty="0"/>
              <a:t>S 9(1): </a:t>
            </a:r>
            <a:r>
              <a:rPr lang="en-US" sz="2600" dirty="0" smtClean="0"/>
              <a:t>The order </a:t>
            </a:r>
            <a:r>
              <a:rPr lang="en-US" sz="2600" dirty="0"/>
              <a:t>is to be made by a </a:t>
            </a:r>
            <a:r>
              <a:rPr lang="en-US" sz="2600" dirty="0" smtClean="0"/>
              <a:t>judge.</a:t>
            </a:r>
            <a:r>
              <a:rPr lang="en-US" sz="2600" dirty="0"/>
              <a:t> </a:t>
            </a:r>
            <a:endParaRPr lang="en-AU" sz="2600" dirty="0"/>
          </a:p>
          <a:p>
            <a:r>
              <a:rPr lang="en-US" sz="2600" dirty="0"/>
              <a:t>The test is whether the court is satisfied that members of the </a:t>
            </a:r>
            <a:r>
              <a:rPr lang="en-US" sz="2600" dirty="0" err="1"/>
              <a:t>organisation</a:t>
            </a:r>
            <a:r>
              <a:rPr lang="en-US" sz="2600" dirty="0"/>
              <a:t> associate for the purpose of </a:t>
            </a:r>
            <a:r>
              <a:rPr lang="en-US" sz="2600" dirty="0" err="1"/>
              <a:t>organising</a:t>
            </a:r>
            <a:r>
              <a:rPr lang="en-US" sz="2600" dirty="0"/>
              <a:t>, planning, facilitating, supporting or engaging in serious criminal activity and the </a:t>
            </a:r>
            <a:r>
              <a:rPr lang="en-US" sz="2600" dirty="0" err="1" smtClean="0"/>
              <a:t>organisation</a:t>
            </a:r>
            <a:r>
              <a:rPr lang="en-US" sz="2600" dirty="0" smtClean="0"/>
              <a:t> </a:t>
            </a:r>
            <a:r>
              <a:rPr lang="en-US" sz="2600" dirty="0"/>
              <a:t>represents a risk to public safety and order</a:t>
            </a:r>
            <a:r>
              <a:rPr lang="en-US" sz="2600" dirty="0" smtClean="0"/>
              <a:t>.</a:t>
            </a:r>
            <a:endParaRPr lang="en-AU" sz="2600" dirty="0"/>
          </a:p>
        </p:txBody>
      </p:sp>
    </p:spTree>
    <p:extLst>
      <p:ext uri="{BB962C8B-B14F-4D97-AF65-F5344CB8AC3E}">
        <p14:creationId xmlns:p14="http://schemas.microsoft.com/office/powerpoint/2010/main" val="32279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6656"/>
            <a:ext cx="8913813" cy="914400"/>
          </a:xfrm>
        </p:spPr>
        <p:txBody>
          <a:bodyPr/>
          <a:lstStyle/>
          <a:p>
            <a:r>
              <a:rPr lang="en-US" dirty="0" smtClean="0"/>
              <a:t>Controlled members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889" y="1899358"/>
            <a:ext cx="8374011" cy="4366972"/>
          </a:xfrm>
        </p:spPr>
        <p:txBody>
          <a:bodyPr>
            <a:normAutofit lnSpcReduction="10000"/>
          </a:bodyPr>
          <a:lstStyle/>
          <a:p>
            <a:r>
              <a:rPr lang="en-US" sz="2800" dirty="0"/>
              <a:t>Control orders are made against certain members of an OMCG. That person is thereafter known as a </a:t>
            </a:r>
            <a:r>
              <a:rPr lang="en-US" sz="2800" b="1" dirty="0"/>
              <a:t>controlled member</a:t>
            </a:r>
            <a:r>
              <a:rPr lang="en-US" sz="2800" dirty="0" smtClean="0"/>
              <a:t>.</a:t>
            </a:r>
          </a:p>
          <a:p>
            <a:r>
              <a:rPr lang="en-US" sz="2800" dirty="0" smtClean="0"/>
              <a:t>Controlled members are prohibited from associating with other controlled members</a:t>
            </a:r>
          </a:p>
          <a:p>
            <a:r>
              <a:rPr lang="en-US" sz="2800" dirty="0" smtClean="0"/>
              <a:t>Penalty: 2 years first offence, 5 years subsequent offences.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Controlled members stripped of certain </a:t>
            </a:r>
            <a:r>
              <a:rPr lang="en-US" sz="2800" dirty="0" err="1" smtClean="0"/>
              <a:t>licences</a:t>
            </a:r>
            <a:r>
              <a:rPr lang="en-US" sz="2800" dirty="0" smtClean="0"/>
              <a:t>. </a:t>
            </a:r>
            <a:endParaRPr lang="en-AU" sz="28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1836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1573"/>
            <a:ext cx="8913813" cy="914400"/>
          </a:xfrm>
        </p:spPr>
        <p:txBody>
          <a:bodyPr/>
          <a:lstStyle/>
          <a:p>
            <a:r>
              <a:rPr lang="en-US" dirty="0" smtClean="0"/>
              <a:t>Impact of this legislation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8235" y="1634440"/>
            <a:ext cx="7980953" cy="4761593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A judge can declare someone to be a controlled member</a:t>
            </a:r>
          </a:p>
          <a:p>
            <a:r>
              <a:rPr lang="en-US" sz="2400" dirty="0" smtClean="0"/>
              <a:t>Without providing </a:t>
            </a:r>
            <a:r>
              <a:rPr lang="en-US" sz="2400" u="sng" dirty="0" smtClean="0"/>
              <a:t>reasons</a:t>
            </a:r>
          </a:p>
          <a:p>
            <a:r>
              <a:rPr lang="en-US" sz="2400" dirty="0" smtClean="0"/>
              <a:t>Using a </a:t>
            </a:r>
            <a:r>
              <a:rPr lang="en-US" sz="2400" u="sng" dirty="0" smtClean="0"/>
              <a:t>lower standard of proof</a:t>
            </a:r>
            <a:r>
              <a:rPr lang="en-US" sz="2400" dirty="0" smtClean="0"/>
              <a:t> than usual for criminal matters</a:t>
            </a:r>
          </a:p>
          <a:p>
            <a:r>
              <a:rPr lang="en-US" sz="2400" dirty="0" smtClean="0"/>
              <a:t>Without the individual needing to be </a:t>
            </a:r>
            <a:r>
              <a:rPr lang="en-US" sz="2400" u="sng" dirty="0" smtClean="0"/>
              <a:t>present in court.</a:t>
            </a:r>
          </a:p>
          <a:p>
            <a:r>
              <a:rPr lang="en-US" sz="2400" dirty="0" smtClean="0"/>
              <a:t>Resulting in that person not being able to have any contact with other controlled members (including friends, family, business associates).</a:t>
            </a:r>
          </a:p>
          <a:p>
            <a:endParaRPr lang="en-US" u="sng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03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legislation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i="1" dirty="0"/>
              <a:t>Criminal Assets Recovery Act 1990 </a:t>
            </a:r>
            <a:endParaRPr lang="en-AU" sz="2800" dirty="0"/>
          </a:p>
          <a:p>
            <a:r>
              <a:rPr lang="en-US" sz="2800" i="1" dirty="0"/>
              <a:t>Criminal </a:t>
            </a:r>
            <a:r>
              <a:rPr lang="en-US" sz="2800" i="1" dirty="0" err="1"/>
              <a:t>Organisations</a:t>
            </a:r>
            <a:r>
              <a:rPr lang="en-US" sz="2800" i="1" dirty="0"/>
              <a:t> Legislation Amendment Act 2009</a:t>
            </a:r>
            <a:endParaRPr lang="en-AU" sz="2800" dirty="0"/>
          </a:p>
          <a:p>
            <a:r>
              <a:rPr lang="en-US" sz="2800" i="1" dirty="0"/>
              <a:t>Surveillance Devices Act 2007</a:t>
            </a:r>
            <a:endParaRPr lang="en-AU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0281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9456"/>
            <a:ext cx="8913813" cy="914400"/>
          </a:xfrm>
        </p:spPr>
        <p:txBody>
          <a:bodyPr/>
          <a:lstStyle/>
          <a:p>
            <a:r>
              <a:rPr lang="en-US" dirty="0" smtClean="0"/>
              <a:t>Other states responses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7598" y="1338565"/>
            <a:ext cx="8357302" cy="5178937"/>
          </a:xfrm>
        </p:spPr>
        <p:txBody>
          <a:bodyPr>
            <a:noAutofit/>
          </a:bodyPr>
          <a:lstStyle/>
          <a:p>
            <a:r>
              <a:rPr lang="en-US" sz="2200" b="1" dirty="0"/>
              <a:t>ACT</a:t>
            </a:r>
            <a:r>
              <a:rPr lang="en-US" sz="2200" dirty="0"/>
              <a:t>: </a:t>
            </a:r>
            <a:r>
              <a:rPr lang="en-US" sz="2200" i="1" dirty="0" smtClean="0"/>
              <a:t>Human </a:t>
            </a:r>
            <a:r>
              <a:rPr lang="en-US" sz="2200" i="1" dirty="0"/>
              <a:t>Rights Act 2004</a:t>
            </a:r>
            <a:r>
              <a:rPr lang="en-US" sz="2200" dirty="0"/>
              <a:t> (ACT)</a:t>
            </a:r>
            <a:r>
              <a:rPr lang="en-US" sz="2200" dirty="0" smtClean="0"/>
              <a:t>.</a:t>
            </a:r>
            <a:endParaRPr lang="en-AU" sz="2200" dirty="0"/>
          </a:p>
          <a:p>
            <a:pPr marL="0" indent="0">
              <a:buNone/>
            </a:pPr>
            <a:r>
              <a:rPr lang="en-US" sz="2200" dirty="0" smtClean="0"/>
              <a:t>Legislative </a:t>
            </a:r>
            <a:r>
              <a:rPr lang="en-US" sz="2200" dirty="0"/>
              <a:t>regimes such as those in place in </a:t>
            </a:r>
            <a:r>
              <a:rPr lang="en-US" sz="2200" dirty="0" smtClean="0"/>
              <a:t>NSW &amp; SA would </a:t>
            </a:r>
            <a:r>
              <a:rPr lang="en-US" sz="2200" dirty="0"/>
              <a:t>breach provisions of this act, such as those that protect</a:t>
            </a:r>
            <a:r>
              <a:rPr lang="en-US" sz="2200" dirty="0" smtClean="0"/>
              <a:t>:</a:t>
            </a:r>
            <a:endParaRPr lang="en-AU" sz="2200" dirty="0"/>
          </a:p>
          <a:p>
            <a:pPr marL="0" indent="0">
              <a:buNone/>
            </a:pPr>
            <a:r>
              <a:rPr lang="en-US" sz="2200" dirty="0" smtClean="0"/>
              <a:t>•  </a:t>
            </a:r>
            <a:r>
              <a:rPr lang="en-US" sz="2200" dirty="0"/>
              <a:t>freedom of association;</a:t>
            </a:r>
            <a:endParaRPr lang="en-AU" sz="2200" dirty="0"/>
          </a:p>
          <a:p>
            <a:pPr marL="0" indent="0">
              <a:buNone/>
            </a:pPr>
            <a:r>
              <a:rPr lang="en-US" sz="2200" dirty="0" smtClean="0"/>
              <a:t>•  </a:t>
            </a:r>
            <a:r>
              <a:rPr lang="en-US" sz="2200" dirty="0"/>
              <a:t>freedom of assembly;</a:t>
            </a:r>
            <a:endParaRPr lang="en-AU" sz="2200" dirty="0"/>
          </a:p>
          <a:p>
            <a:pPr marL="0" indent="0">
              <a:buNone/>
            </a:pPr>
            <a:r>
              <a:rPr lang="en-US" sz="2200" dirty="0" smtClean="0"/>
              <a:t>•  </a:t>
            </a:r>
            <a:r>
              <a:rPr lang="en-US" sz="2200" dirty="0"/>
              <a:t>the right to a fair trial;</a:t>
            </a:r>
            <a:endParaRPr lang="en-AU" sz="2200" dirty="0"/>
          </a:p>
          <a:p>
            <a:pPr marL="0" indent="0">
              <a:buNone/>
            </a:pPr>
            <a:r>
              <a:rPr lang="en-US" sz="2200" dirty="0" smtClean="0"/>
              <a:t>•  </a:t>
            </a:r>
            <a:r>
              <a:rPr lang="en-US" sz="2200" dirty="0"/>
              <a:t>rules relating to examination of prosecution witnesses;</a:t>
            </a:r>
            <a:endParaRPr lang="en-AU" sz="2200" dirty="0"/>
          </a:p>
          <a:p>
            <a:pPr marL="0" indent="0">
              <a:buNone/>
            </a:pPr>
            <a:r>
              <a:rPr lang="en-US" sz="2200" dirty="0" smtClean="0"/>
              <a:t>•  </a:t>
            </a:r>
            <a:r>
              <a:rPr lang="en-US" sz="2200" dirty="0"/>
              <a:t>the right to privacy; and</a:t>
            </a:r>
            <a:endParaRPr lang="en-AU" sz="2200" dirty="0"/>
          </a:p>
          <a:p>
            <a:pPr marL="0" indent="0">
              <a:buNone/>
            </a:pPr>
            <a:r>
              <a:rPr lang="en-US" sz="2200" dirty="0" smtClean="0"/>
              <a:t>•  </a:t>
            </a:r>
            <a:r>
              <a:rPr lang="en-US" sz="2200" dirty="0"/>
              <a:t>the right not have one’s reputation unlawfully </a:t>
            </a:r>
            <a:r>
              <a:rPr lang="en-US" sz="2200" dirty="0" smtClean="0"/>
              <a:t>attacked.</a:t>
            </a:r>
            <a:r>
              <a:rPr lang="en-AU" sz="2200" dirty="0" smtClean="0"/>
              <a:t> 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109990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666656"/>
            <a:ext cx="8913813" cy="914400"/>
          </a:xfrm>
        </p:spPr>
        <p:txBody>
          <a:bodyPr/>
          <a:lstStyle/>
          <a:p>
            <a:r>
              <a:rPr lang="en-US" dirty="0" smtClean="0"/>
              <a:t>Video stimulus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0889" y="2022098"/>
            <a:ext cx="8374011" cy="4244232"/>
          </a:xfrm>
        </p:spPr>
        <p:txBody>
          <a:bodyPr>
            <a:normAutofit/>
          </a:bodyPr>
          <a:lstStyle/>
          <a:p>
            <a:r>
              <a:rPr lang="en-AU" sz="2400" u="sng" dirty="0" smtClean="0">
                <a:hlinkClick r:id="rId2"/>
              </a:rPr>
              <a:t>Gangs of Oz:</a:t>
            </a:r>
          </a:p>
          <a:p>
            <a:pPr lvl="1"/>
            <a:r>
              <a:rPr lang="en-AU" sz="2200" u="sng" dirty="0" smtClean="0">
                <a:hlinkClick r:id="rId2"/>
              </a:rPr>
              <a:t>http</a:t>
            </a:r>
            <a:r>
              <a:rPr lang="en-AU" sz="2200" u="sng" dirty="0">
                <a:hlinkClick r:id="rId2"/>
              </a:rPr>
              <a:t>://www.youtube.com/watch?v=FvyRE-341wU&amp;feature=related</a:t>
            </a:r>
            <a:endParaRPr lang="en-AU" sz="2200" dirty="0"/>
          </a:p>
          <a:p>
            <a:r>
              <a:rPr lang="en-US" sz="2400" dirty="0"/>
              <a:t>Hungry Beast: </a:t>
            </a:r>
            <a:endParaRPr lang="en-US" sz="2400" dirty="0" smtClean="0"/>
          </a:p>
          <a:p>
            <a:pPr lvl="1"/>
            <a:r>
              <a:rPr lang="en-US" sz="2400" dirty="0" smtClean="0">
                <a:hlinkClick r:id="rId3"/>
              </a:rPr>
              <a:t>http</a:t>
            </a:r>
            <a:r>
              <a:rPr lang="en-US" sz="2400" dirty="0">
                <a:hlinkClick r:id="rId3"/>
              </a:rPr>
              <a:t>://www.youtube.com/watch?v</a:t>
            </a:r>
            <a:r>
              <a:rPr lang="en-US" sz="2400">
                <a:hlinkClick r:id="rId3"/>
              </a:rPr>
              <a:t>=</a:t>
            </a:r>
            <a:r>
              <a:rPr lang="en-US" sz="2400" smtClean="0">
                <a:hlinkClick r:id="rId3"/>
              </a:rPr>
              <a:t>vQhTVe7ly6A</a:t>
            </a:r>
            <a:endParaRPr lang="en-US" sz="2400" smtClean="0"/>
          </a:p>
          <a:p>
            <a:pPr marL="349250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80987084"/>
      </p:ext>
    </p:extLst>
  </p:cSld>
  <p:clrMapOvr>
    <a:masterClrMapping/>
  </p:clrMapOvr>
</p:sld>
</file>

<file path=ppt/theme/theme1.xml><?xml version="1.0" encoding="utf-8"?>
<a:theme xmlns:a="http://schemas.openxmlformats.org/drawingml/2006/main" name="Perception">
  <a:themeElements>
    <a:clrScheme name="Perception">
      <a:dk1>
        <a:sysClr val="windowText" lastClr="000000"/>
      </a:dk1>
      <a:lt1>
        <a:sysClr val="window" lastClr="FFFFFF"/>
      </a:lt1>
      <a:dk2>
        <a:srgbClr val="333333"/>
      </a:dk2>
      <a:lt2>
        <a:srgbClr val="BBC0AC"/>
      </a:lt2>
      <a:accent1>
        <a:srgbClr val="A2C816"/>
      </a:accent1>
      <a:accent2>
        <a:srgbClr val="E07602"/>
      </a:accent2>
      <a:accent3>
        <a:srgbClr val="E4C402"/>
      </a:accent3>
      <a:accent4>
        <a:srgbClr val="7DC1EF"/>
      </a:accent4>
      <a:accent5>
        <a:srgbClr val="21449B"/>
      </a:accent5>
      <a:accent6>
        <a:srgbClr val="A2B170"/>
      </a:accent6>
      <a:hlink>
        <a:srgbClr val="8DA440"/>
      </a:hlink>
      <a:folHlink>
        <a:srgbClr val="4C4F3F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Perception.thmx</Template>
  <TotalTime>48</TotalTime>
  <Words>352</Words>
  <Application>Microsoft Macintosh PowerPoint</Application>
  <PresentationFormat>On-screen Show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Perception</vt:lpstr>
      <vt:lpstr>Legislation continued…</vt:lpstr>
      <vt:lpstr>Our OMCG wiki</vt:lpstr>
      <vt:lpstr>This lesson</vt:lpstr>
      <vt:lpstr>NSW</vt:lpstr>
      <vt:lpstr>Controlled members</vt:lpstr>
      <vt:lpstr>Impact of this legislation</vt:lpstr>
      <vt:lpstr>Other legislation</vt:lpstr>
      <vt:lpstr>Other states responses</vt:lpstr>
      <vt:lpstr>Video stimulus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Legislation</dc:title>
  <dc:creator>Jacqueline Perl</dc:creator>
  <cp:lastModifiedBy>Jacqueline Perl</cp:lastModifiedBy>
  <cp:revision>18</cp:revision>
  <dcterms:created xsi:type="dcterms:W3CDTF">2011-08-25T08:28:10Z</dcterms:created>
  <dcterms:modified xsi:type="dcterms:W3CDTF">2011-08-27T12:20:13Z</dcterms:modified>
</cp:coreProperties>
</file>